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6" r:id="rId7"/>
    <p:sldId id="277" r:id="rId8"/>
    <p:sldId id="270" r:id="rId9"/>
    <p:sldId id="273" r:id="rId10"/>
    <p:sldId id="272" r:id="rId11"/>
    <p:sldId id="276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67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FC5"/>
    <a:srgbClr val="DBE8EB"/>
    <a:srgbClr val="5DC7CA"/>
    <a:srgbClr val="005262"/>
    <a:srgbClr val="E3E5E0"/>
    <a:srgbClr val="00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30441-4EEA-43F5-B5FE-22CD169F91E3}" v="165" dt="2021-09-14T09:30:08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76"/>
  </p:normalViewPr>
  <p:slideViewPr>
    <p:cSldViewPr snapToGrid="0" snapToObjects="1">
      <p:cViewPr varScale="1">
        <p:scale>
          <a:sx n="67" d="100"/>
          <a:sy n="67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4DE5-4F91-AA43-9851-2862065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4481B2-698F-9846-81C8-C24C94E9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118D9-66A9-1546-AC1C-C9D99043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2C8-E183-4541-A4A9-D04BDA64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2B016-DA02-1145-8612-BA9521D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4338-FAF8-024C-A859-8E89DC0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70C292-6018-F34D-97AE-84686EA0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B0FBF-0FD7-974E-832E-2CE2C856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D732-D8E0-7749-94E1-8729F47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D92A5-F275-3D48-A554-99383ABD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2CAF12-4FC8-E74E-8E89-A5A023F3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0138C8-9D29-7348-89BC-36917EF2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2A0AC-63DE-1E4D-B059-32D9438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5375D-DBA4-9B4E-BD9F-B9F8AF0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11627-C39B-5249-9F5F-CB4967C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1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68FCF-239A-DD46-9394-2DBC7B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4D4F1E-4367-7E43-803E-BA610257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796F5-705B-084E-BA74-61687DF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B0B51-3685-984C-999A-46DE418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974FA-F89E-E344-816C-C3BA4CC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FD62-971E-1B4A-A256-A820581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A827F-0AF2-F346-B0C5-BC96E862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78CE3-2342-6346-9438-5E183CE3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B19D3-5779-CA4B-A4CE-7724FAA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50CD2-0176-5E4E-84E6-5F8BA06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3C6B-74C5-6844-A1DF-1CB2014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E8AD62-ED43-AD40-952B-B3DD830A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D3C05-F966-C44C-ACC2-1A51EC10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12FE3-A738-BC4B-989A-5DE7787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C1ED7B-9833-B642-9E80-1CC2D7D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029E7-88CE-A74B-9946-133EA77E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926A6-8CDB-2B42-A2BA-367B856E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28B49-51F0-5841-B100-7B0F07B9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81742-07EA-B946-A704-9D4FFA6E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6B6495-7871-274E-91FF-A05DCB1A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E2D86-300C-E649-80B0-0D0A605A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4C3D5F-46DD-3F4A-B344-53ACA7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84607-9F04-4D45-AA2E-F6EE9B08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B3502-B491-2F4D-B441-7EEC073D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D2D2-2B26-D949-9E1E-AF1D6DA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E4376-90B0-924F-8E64-5EE3C644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F2A93-4007-094B-A6C4-B56E0F6A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C8201-FCA3-8042-BCE8-D9791A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4C3766-6953-AC45-B7D9-AFFE7B3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A8BF17-D9C1-B34C-B6AC-FDAAE37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EF291-DFAD-624A-8EBF-34E3D981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95B5-0ED7-D24B-AE98-FD7F1DB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00ACF-92F6-3044-8F2A-24CB0FE7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07A699-20C8-0B4E-B482-087C86C5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5DA0F-6376-BB47-B25B-9541CE3A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DC5D7-A12D-6948-A398-D73A96B3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DA4A1-B392-0B4B-B8B8-7B4E4E2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1B0A-9415-604A-B463-D8372EA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0DD15-5458-8945-A526-14C4DF12D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25F87-1824-4148-A87C-2B1C9329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A9D63A-D456-8D46-8D4B-5B94C71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F080D-0896-C74D-B7D8-EB31AC1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5BF78-42DC-4849-A91A-8CF5299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1BF90D-E1A2-DB43-9333-E303D5C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45578-FCB2-274E-B28C-5EE86607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B60B6-7B3B-B44B-82A3-85C5A5E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EB59-E181-534F-8888-41D66A804360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13A4-C159-0340-A0FD-253E1909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B8234-0AFE-8D48-824E-9F6B235B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5CB7FB25-7CEE-4893-98BE-2959CED5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04AE0D1-ECE7-7849-9401-D26CF35F3FB3}"/>
              </a:ext>
            </a:extLst>
          </p:cNvPr>
          <p:cNvSpPr txBox="1"/>
          <p:nvPr/>
        </p:nvSpPr>
        <p:spPr>
          <a:xfrm>
            <a:off x="952942" y="4177989"/>
            <a:ext cx="6847529" cy="220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>
                <a:solidFill>
                  <a:srgbClr val="36AFC5"/>
                </a:solidFill>
                <a:latin typeface="Montserrat SemiBold" pitchFamily="2" charset="77"/>
                <a:cs typeface="Poppins SemiBold" pitchFamily="2" charset="77"/>
              </a:rPr>
              <a:t>Kennismaken met de NBV21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294DD36-AC3B-6946-A6A3-E73E8FBAD203}"/>
              </a:ext>
            </a:extLst>
          </p:cNvPr>
          <p:cNvSpPr txBox="1"/>
          <p:nvPr/>
        </p:nvSpPr>
        <p:spPr>
          <a:xfrm>
            <a:off x="698015" y="3679172"/>
            <a:ext cx="4734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 dirty="0">
              <a:solidFill>
                <a:schemeClr val="bg1"/>
              </a:solidFill>
              <a:latin typeface="Montserrat SemiBold" pitchFamily="2" charset="77"/>
              <a:cs typeface="Poppins Light" pitchFamily="2" charset="77"/>
            </a:endParaRPr>
          </a:p>
        </p:txBody>
      </p:sp>
      <p:pic>
        <p:nvPicPr>
          <p:cNvPr id="7" name="Afbeelding 6" descr="Afbeelding met pijl&#10;&#10;Automatisch gegenereerde beschrijving">
            <a:extLst>
              <a:ext uri="{FF2B5EF4-FFF2-40B4-BE49-F238E27FC236}">
                <a16:creationId xmlns:a16="http://schemas.microsoft.com/office/drawing/2014/main" id="{240A8D63-685A-5843-8189-06022004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0" y="4731488"/>
            <a:ext cx="1016000" cy="2126512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1598F13-4EEA-884E-817E-9CD969D4E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679" y="5193987"/>
            <a:ext cx="1117441" cy="10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3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CBFB851-CCCF-4378-BBAF-C507C3C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66259"/>
              </p:ext>
            </p:extLst>
          </p:nvPr>
        </p:nvGraphicFramePr>
        <p:xfrm>
          <a:off x="1187167" y="2943309"/>
          <a:ext cx="9743753" cy="2453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7201">
                  <a:extLst>
                    <a:ext uri="{9D8B030D-6E8A-4147-A177-3AD203B41FA5}">
                      <a16:colId xmlns:a16="http://schemas.microsoft.com/office/drawing/2014/main" val="3376155337"/>
                    </a:ext>
                  </a:extLst>
                </a:gridCol>
                <a:gridCol w="3248276">
                  <a:extLst>
                    <a:ext uri="{9D8B030D-6E8A-4147-A177-3AD203B41FA5}">
                      <a16:colId xmlns:a16="http://schemas.microsoft.com/office/drawing/2014/main" val="595547500"/>
                    </a:ext>
                  </a:extLst>
                </a:gridCol>
                <a:gridCol w="3248276">
                  <a:extLst>
                    <a:ext uri="{9D8B030D-6E8A-4147-A177-3AD203B41FA5}">
                      <a16:colId xmlns:a16="http://schemas.microsoft.com/office/drawing/2014/main" val="1111516186"/>
                    </a:ext>
                  </a:extLst>
                </a:gridCol>
              </a:tblGrid>
              <a:tr h="319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Genesis 2:24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 err="1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Matteüs</a:t>
                      </a: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 19:5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Efeziërs 5:31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23905"/>
                  </a:ext>
                </a:extLst>
              </a:tr>
              <a:tr h="2133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Zo komt het dat een man zich losmaakt van zijn vader en moeder en zich hecht aan zijn vrouw, met wie hij één van lichaam wordt.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Daarom zal een man zijn vader en moeder verlaten en zich hechten aan zijn vrouw, en die twee zullen één worden;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Daarom zal een man zijn vader en moeder verlaten en zich hechten aan zijn vrouw, en die twee zullen één lichaam zijn.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9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1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CBFB851-CCCF-4378-BBAF-C507C3C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43105"/>
              </p:ext>
            </p:extLst>
          </p:nvPr>
        </p:nvGraphicFramePr>
        <p:xfrm>
          <a:off x="1187167" y="2943309"/>
          <a:ext cx="9743753" cy="2453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7201">
                  <a:extLst>
                    <a:ext uri="{9D8B030D-6E8A-4147-A177-3AD203B41FA5}">
                      <a16:colId xmlns:a16="http://schemas.microsoft.com/office/drawing/2014/main" val="3376155337"/>
                    </a:ext>
                  </a:extLst>
                </a:gridCol>
                <a:gridCol w="3248276">
                  <a:extLst>
                    <a:ext uri="{9D8B030D-6E8A-4147-A177-3AD203B41FA5}">
                      <a16:colId xmlns:a16="http://schemas.microsoft.com/office/drawing/2014/main" val="595547500"/>
                    </a:ext>
                  </a:extLst>
                </a:gridCol>
                <a:gridCol w="3248276">
                  <a:extLst>
                    <a:ext uri="{9D8B030D-6E8A-4147-A177-3AD203B41FA5}">
                      <a16:colId xmlns:a16="http://schemas.microsoft.com/office/drawing/2014/main" val="1111516186"/>
                    </a:ext>
                  </a:extLst>
                </a:gridCol>
              </a:tblGrid>
              <a:tr h="319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Genesis 2:24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 err="1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Matteüs</a:t>
                      </a: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 19:5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Efeziërs 5:31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23905"/>
                  </a:ext>
                </a:extLst>
              </a:tr>
              <a:tr h="2133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Daarom maakt een man zich los van zijn vader en moeder en hecht hij zich aan zijn vrouw, en zij zullen één lichaam zijn.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Daarom zal een man zich losmaken van zijn vader en moeder en zich hechten aan zijn vrouw, en die twee zullen één lichaam zijn;</a:t>
                      </a: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Daarom zal een man zich losmaken van zijn vader en moeder en zich hechten aan zijn vrouw, en die twee zullen één lichaam zijn.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9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1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848858-97A9-420A-A527-8D3652F2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95373"/>
              </p:ext>
            </p:extLst>
          </p:nvPr>
        </p:nvGraphicFramePr>
        <p:xfrm>
          <a:off x="1842760" y="2673398"/>
          <a:ext cx="7657227" cy="1809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2104">
                  <a:extLst>
                    <a:ext uri="{9D8B030D-6E8A-4147-A177-3AD203B41FA5}">
                      <a16:colId xmlns:a16="http://schemas.microsoft.com/office/drawing/2014/main" val="2158121647"/>
                    </a:ext>
                  </a:extLst>
                </a:gridCol>
                <a:gridCol w="3825123">
                  <a:extLst>
                    <a:ext uri="{9D8B030D-6E8A-4147-A177-3AD203B41FA5}">
                      <a16:colId xmlns:a16="http://schemas.microsoft.com/office/drawing/2014/main" val="1463218551"/>
                    </a:ext>
                  </a:extLst>
                </a:gridCol>
              </a:tblGrid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NBV Ruth 2:12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NBV Ruth 3:9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09187"/>
                  </a:ext>
                </a:extLst>
              </a:tr>
              <a:tr h="1456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[Boaz tegen Ruth:] Moge de HEER je daarvoor rijkelijk belonen – de HEER, de God van Israël, onder wiens vleugels je een toevlucht hebt gezocht.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[Ruth tegen Boaz:] ‘Wilt u mij bij u nemen [letterlijk: Spreid uw vleugels over mij uit], …’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23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848858-97A9-420A-A527-8D3652F2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68324"/>
              </p:ext>
            </p:extLst>
          </p:nvPr>
        </p:nvGraphicFramePr>
        <p:xfrm>
          <a:off x="1842760" y="2673398"/>
          <a:ext cx="7657227" cy="1809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2104">
                  <a:extLst>
                    <a:ext uri="{9D8B030D-6E8A-4147-A177-3AD203B41FA5}">
                      <a16:colId xmlns:a16="http://schemas.microsoft.com/office/drawing/2014/main" val="2158121647"/>
                    </a:ext>
                  </a:extLst>
                </a:gridCol>
                <a:gridCol w="3825123">
                  <a:extLst>
                    <a:ext uri="{9D8B030D-6E8A-4147-A177-3AD203B41FA5}">
                      <a16:colId xmlns:a16="http://schemas.microsoft.com/office/drawing/2014/main" val="1463218551"/>
                    </a:ext>
                  </a:extLst>
                </a:gridCol>
              </a:tblGrid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Ruth 2:12, NBV21 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Ruth 3:9, NBV21 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09187"/>
                  </a:ext>
                </a:extLst>
              </a:tr>
              <a:tr h="1456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[Boaz tegen Ruth:] Moge de HEER je daarvoor rijkelijk belonen – de HEER, de God van Israël, onder wiens vleugels je bent komen schuilen.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[Ruth tegen Boaz:] ‘Laat mij bij u schuilen, …’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07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848858-97A9-420A-A527-8D3652F2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10232"/>
              </p:ext>
            </p:extLst>
          </p:nvPr>
        </p:nvGraphicFramePr>
        <p:xfrm>
          <a:off x="1842760" y="2673398"/>
          <a:ext cx="7657227" cy="288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2104">
                  <a:extLst>
                    <a:ext uri="{9D8B030D-6E8A-4147-A177-3AD203B41FA5}">
                      <a16:colId xmlns:a16="http://schemas.microsoft.com/office/drawing/2014/main" val="2158121647"/>
                    </a:ext>
                  </a:extLst>
                </a:gridCol>
                <a:gridCol w="3825123">
                  <a:extLst>
                    <a:ext uri="{9D8B030D-6E8A-4147-A177-3AD203B41FA5}">
                      <a16:colId xmlns:a16="http://schemas.microsoft.com/office/drawing/2014/main" val="1463218551"/>
                    </a:ext>
                  </a:extLst>
                </a:gridCol>
              </a:tblGrid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Genesis 12:3, NBV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Genesis 12:3, NBV21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09187"/>
                  </a:ext>
                </a:extLst>
              </a:tr>
              <a:tr h="1456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Alle volken op aarde zullen wensen gezegend te worden als jij*.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b="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Poppins" pitchFamily="2" charset="77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* [voetnoot] Ook mogelijk is de vertaling: “Door jou zullen alle volken op aarde gezegend worden”.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In jou zullen alle volken op aarde gezegend worden*.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b="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Poppins" pitchFamily="2" charset="77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* [voetnoot] Ook mogelijk is de vertaling: “Alle volken op aarde zullen wensen gezegend te worden als jij”.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3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848858-97A9-420A-A527-8D3652F2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80924"/>
              </p:ext>
            </p:extLst>
          </p:nvPr>
        </p:nvGraphicFramePr>
        <p:xfrm>
          <a:off x="1842760" y="2673398"/>
          <a:ext cx="7657227" cy="1809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2104">
                  <a:extLst>
                    <a:ext uri="{9D8B030D-6E8A-4147-A177-3AD203B41FA5}">
                      <a16:colId xmlns:a16="http://schemas.microsoft.com/office/drawing/2014/main" val="2158121647"/>
                    </a:ext>
                  </a:extLst>
                </a:gridCol>
                <a:gridCol w="3825123">
                  <a:extLst>
                    <a:ext uri="{9D8B030D-6E8A-4147-A177-3AD203B41FA5}">
                      <a16:colId xmlns:a16="http://schemas.microsoft.com/office/drawing/2014/main" val="1463218551"/>
                    </a:ext>
                  </a:extLst>
                </a:gridCol>
              </a:tblGrid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Marcus 5:34, NBV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Marcus 5:34, NBV21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09187"/>
                  </a:ext>
                </a:extLst>
              </a:tr>
              <a:tr h="1456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Uw geloof heeft u gered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Uw geloof heeft u gered, mijn dochter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48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848858-97A9-420A-A527-8D3652F2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8639"/>
              </p:ext>
            </p:extLst>
          </p:nvPr>
        </p:nvGraphicFramePr>
        <p:xfrm>
          <a:off x="1842760" y="2673398"/>
          <a:ext cx="8711419" cy="2058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681">
                  <a:extLst>
                    <a:ext uri="{9D8B030D-6E8A-4147-A177-3AD203B41FA5}">
                      <a16:colId xmlns:a16="http://schemas.microsoft.com/office/drawing/2014/main" val="2158121647"/>
                    </a:ext>
                  </a:extLst>
                </a:gridCol>
                <a:gridCol w="4351738">
                  <a:extLst>
                    <a:ext uri="{9D8B030D-6E8A-4147-A177-3AD203B41FA5}">
                      <a16:colId xmlns:a16="http://schemas.microsoft.com/office/drawing/2014/main" val="1463218551"/>
                    </a:ext>
                  </a:extLst>
                </a:gridCol>
              </a:tblGrid>
              <a:tr h="400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Genesis 1:2, NBV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Genesis 1:2, NBV21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09187"/>
                  </a:ext>
                </a:extLst>
              </a:tr>
              <a:tr h="1657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De aarde was nog woest en doods, …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De aarde was woest en doods, … 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7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848858-97A9-420A-A527-8D3652F2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57785"/>
              </p:ext>
            </p:extLst>
          </p:nvPr>
        </p:nvGraphicFramePr>
        <p:xfrm>
          <a:off x="1842760" y="2673398"/>
          <a:ext cx="8711419" cy="2058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681">
                  <a:extLst>
                    <a:ext uri="{9D8B030D-6E8A-4147-A177-3AD203B41FA5}">
                      <a16:colId xmlns:a16="http://schemas.microsoft.com/office/drawing/2014/main" val="2158121647"/>
                    </a:ext>
                  </a:extLst>
                </a:gridCol>
                <a:gridCol w="4351738">
                  <a:extLst>
                    <a:ext uri="{9D8B030D-6E8A-4147-A177-3AD203B41FA5}">
                      <a16:colId xmlns:a16="http://schemas.microsoft.com/office/drawing/2014/main" val="1463218551"/>
                    </a:ext>
                  </a:extLst>
                </a:gridCol>
              </a:tblGrid>
              <a:tr h="400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 err="1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Matteüs</a:t>
                      </a:r>
                      <a:r>
                        <a:rPr lang="nl-NL" sz="20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 10:29, NBV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 err="1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Matteüs</a:t>
                      </a:r>
                      <a:r>
                        <a:rPr lang="nl-NL" sz="20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 10:29, NBV21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09187"/>
                  </a:ext>
                </a:extLst>
              </a:tr>
              <a:tr h="1657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Wat kosten twee mussen? Zo goed als niets. Maar er valt er niet één dood neer als jullie Vader het niet wil.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Wat kosten twee mussen? Zo goed als niets. Maar er valt er niet één dood neer buiten jullie Vader om.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7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848858-97A9-420A-A527-8D3652F2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30005"/>
              </p:ext>
            </p:extLst>
          </p:nvPr>
        </p:nvGraphicFramePr>
        <p:xfrm>
          <a:off x="1842760" y="2673398"/>
          <a:ext cx="8711419" cy="2058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681">
                  <a:extLst>
                    <a:ext uri="{9D8B030D-6E8A-4147-A177-3AD203B41FA5}">
                      <a16:colId xmlns:a16="http://schemas.microsoft.com/office/drawing/2014/main" val="2158121647"/>
                    </a:ext>
                  </a:extLst>
                </a:gridCol>
                <a:gridCol w="4351738">
                  <a:extLst>
                    <a:ext uri="{9D8B030D-6E8A-4147-A177-3AD203B41FA5}">
                      <a16:colId xmlns:a16="http://schemas.microsoft.com/office/drawing/2014/main" val="1463218551"/>
                    </a:ext>
                  </a:extLst>
                </a:gridCol>
              </a:tblGrid>
              <a:tr h="400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1 Korintiërs 13:13, NBV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1 Korintiërs 13:13, NBV21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09187"/>
                  </a:ext>
                </a:extLst>
              </a:tr>
              <a:tr h="1657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Ons resten geloof, hoop en liefde, deze drie, maar de grootste daarvan is de liefde.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Dit is wat blijft: geloof, hoop en liefde, deze drie, maar de grootste daarvan is de liefde..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04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848858-97A9-420A-A527-8D3652F2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02782"/>
              </p:ext>
            </p:extLst>
          </p:nvPr>
        </p:nvGraphicFramePr>
        <p:xfrm>
          <a:off x="1842760" y="2673398"/>
          <a:ext cx="8711419" cy="2058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681">
                  <a:extLst>
                    <a:ext uri="{9D8B030D-6E8A-4147-A177-3AD203B41FA5}">
                      <a16:colId xmlns:a16="http://schemas.microsoft.com/office/drawing/2014/main" val="2158121647"/>
                    </a:ext>
                  </a:extLst>
                </a:gridCol>
                <a:gridCol w="4351738">
                  <a:extLst>
                    <a:ext uri="{9D8B030D-6E8A-4147-A177-3AD203B41FA5}">
                      <a16:colId xmlns:a16="http://schemas.microsoft.com/office/drawing/2014/main" val="1463218551"/>
                    </a:ext>
                  </a:extLst>
                </a:gridCol>
              </a:tblGrid>
              <a:tr h="400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Job 42:6, NBV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rgbClr val="00455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Job 42:6, NBV21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09187"/>
                  </a:ext>
                </a:extLst>
              </a:tr>
              <a:tr h="1657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Daarom herroep ik mijn woorden en buig ik mij, zoals ik hier zit in het stof en het vuil.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Daarom zal ik verder zwijgen, nu vind ik troost voor mijn kommervol bestaan.</a:t>
                      </a:r>
                    </a:p>
                  </a:txBody>
                  <a:tcPr marL="78022" marR="78022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5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04AE0D1-ECE7-7849-9401-D26CF35F3FB3}"/>
              </a:ext>
            </a:extLst>
          </p:cNvPr>
          <p:cNvSpPr txBox="1"/>
          <p:nvPr/>
        </p:nvSpPr>
        <p:spPr>
          <a:xfrm>
            <a:off x="2672235" y="2367171"/>
            <a:ext cx="6847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chemeClr val="bg1"/>
                </a:solidFill>
                <a:latin typeface="Montserrat SemiBold" pitchFamily="2" charset="77"/>
                <a:cs typeface="Poppins SemiBold" pitchFamily="2" charset="77"/>
              </a:rPr>
              <a:t>Kennismaken met de NBV21</a:t>
            </a:r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95AFA688-2DA6-B843-9AC9-84DAA792508A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787298-7F27-8146-9AFD-DFF55F27A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DF8650C-B878-4C94-BA34-75D3FB825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91278"/>
              </p:ext>
            </p:extLst>
          </p:nvPr>
        </p:nvGraphicFramePr>
        <p:xfrm>
          <a:off x="1696177" y="2352311"/>
          <a:ext cx="8955536" cy="2325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522">
                  <a:extLst>
                    <a:ext uri="{9D8B030D-6E8A-4147-A177-3AD203B41FA5}">
                      <a16:colId xmlns:a16="http://schemas.microsoft.com/office/drawing/2014/main" val="2349093805"/>
                    </a:ext>
                  </a:extLst>
                </a:gridCol>
                <a:gridCol w="7029014">
                  <a:extLst>
                    <a:ext uri="{9D8B030D-6E8A-4147-A177-3AD203B41FA5}">
                      <a16:colId xmlns:a16="http://schemas.microsoft.com/office/drawing/2014/main" val="1934730989"/>
                    </a:ext>
                  </a:extLst>
                </a:gridCol>
              </a:tblGrid>
              <a:tr h="92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Spreuken 20:1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Van wijn word je een spotter, van bier een </a:t>
                      </a:r>
                      <a:r>
                        <a:rPr lang="nl-NL" sz="2000" b="0" kern="1200" dirty="0" err="1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braller</a:t>
                      </a:r>
                      <a:endParaRPr lang="nl-NL" sz="2000" b="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Poppins" pitchFamily="2" charset="77"/>
                      </a:endParaRP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50723"/>
                  </a:ext>
                </a:extLst>
              </a:tr>
              <a:tr h="139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Micha 2:11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Poppins" pitchFamily="2" charset="77"/>
                        </a:rPr>
                        <a:t>Als iemand wind en valse leugens verspreidde en profeteerde: ‘Ik zie voor jullie wijn en bier,’ dan zou hij voor dit volk de ware profeet zijn!</a:t>
                      </a:r>
                    </a:p>
                  </a:txBody>
                  <a:tcPr marL="68580" marR="68580" marT="0" marB="0">
                    <a:solidFill>
                      <a:srgbClr val="DB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26410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F982AD81-F761-426B-B157-A8C8E62F92CF}"/>
              </a:ext>
            </a:extLst>
          </p:cNvPr>
          <p:cNvSpPr txBox="1"/>
          <p:nvPr/>
        </p:nvSpPr>
        <p:spPr>
          <a:xfrm>
            <a:off x="1633898" y="1444004"/>
            <a:ext cx="991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12.000 veranderingen</a:t>
            </a:r>
          </a:p>
          <a:p>
            <a:endParaRPr lang="nl-NL" sz="3200" b="1" dirty="0">
              <a:solidFill>
                <a:srgbClr val="005262"/>
              </a:solidFill>
              <a:latin typeface="Montserrat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6600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7D1C4049-9AAB-40E1-8BFF-90D2012D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52" y="961128"/>
            <a:ext cx="8572917" cy="571527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DB0DBD-33DC-B245-B244-8E23E4850C8B}"/>
              </a:ext>
            </a:extLst>
          </p:cNvPr>
          <p:cNvSpPr/>
          <p:nvPr/>
        </p:nvSpPr>
        <p:spPr>
          <a:xfrm>
            <a:off x="285947" y="961534"/>
            <a:ext cx="4723934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6985C31B-58C0-1047-88C3-DAD5F2E4F67C}"/>
              </a:ext>
            </a:extLst>
          </p:cNvPr>
          <p:cNvSpPr/>
          <p:nvPr/>
        </p:nvSpPr>
        <p:spPr>
          <a:xfrm rot="10800000" flipH="1">
            <a:off x="4827109" y="961533"/>
            <a:ext cx="2542022" cy="5715278"/>
          </a:xfrm>
          <a:prstGeom prst="rtTriangle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745505-FC54-B141-9A72-D4AFF4A06517}"/>
              </a:ext>
            </a:extLst>
          </p:cNvPr>
          <p:cNvSpPr txBox="1"/>
          <p:nvPr/>
        </p:nvSpPr>
        <p:spPr>
          <a:xfrm>
            <a:off x="832300" y="1415192"/>
            <a:ext cx="5918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NBV21 als afsluiting van groot proces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A52FAF-830E-FC48-98ED-028F7DF237B9}"/>
              </a:ext>
            </a:extLst>
          </p:cNvPr>
          <p:cNvSpPr txBox="1"/>
          <p:nvPr/>
        </p:nvSpPr>
        <p:spPr>
          <a:xfrm>
            <a:off x="832300" y="2805867"/>
            <a:ext cx="4591279" cy="253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Jaren 90: wens tot nieuwe vertaling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Komst van de NBV in 2004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Lezersronde, verbeterpunten, herziening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Resultaat: NBV21 </a:t>
            </a:r>
          </a:p>
        </p:txBody>
      </p:sp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DD8CA787-461C-5E4B-AE3B-542AED31D8C2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396D5C-987E-EC4A-BCA0-E89148539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28E7CC8-4C7F-054C-8BB5-3DC92B03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095" y="2008908"/>
            <a:ext cx="1729809" cy="36205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DB6C133-F259-4A4B-9714-3F0CB4D21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8DA7D20-474B-CC47-929C-C598ABA5F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1148836" y="2219532"/>
            <a:ext cx="636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Wat is de NBV21?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1148836" y="3023969"/>
            <a:ext cx="7693505" cy="129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latin typeface="Montserrat" pitchFamily="2" charset="77"/>
                <a:cs typeface="Poppins" pitchFamily="2" charset="77"/>
              </a:rPr>
              <a:t>Bijbel </a:t>
            </a:r>
            <a:r>
              <a:rPr lang="nl-NL" dirty="0">
                <a:latin typeface="Montserrat" pitchFamily="2" charset="77"/>
                <a:cs typeface="Poppins" pitchFamily="2" charset="77"/>
              </a:rPr>
              <a:t>voor de 21e eeuw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Opvolger van de NBV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Veel verbeteringen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E7F0344-FDE0-5644-857B-63AEC72C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968" y="254428"/>
            <a:ext cx="1825583" cy="487443"/>
          </a:xfrm>
          <a:prstGeom prst="rect">
            <a:avLst/>
          </a:prstGeom>
        </p:spPr>
      </p:pic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F70A9E3C-E736-439C-AA5D-283D56E37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674" y="2380333"/>
            <a:ext cx="5538215" cy="36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1187169" y="1646429"/>
            <a:ext cx="623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Hoe het begon: NBV 2004, voor kerk en cultuur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1148837" y="3023969"/>
            <a:ext cx="6613094" cy="336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Mooie, eigentijdse taal &amp; dicht bij brontekst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Interconfessioneel &amp; verbindend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Onderbouwd, vaste vertaalmethode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Eigen karakter en stijl van </a:t>
            </a:r>
            <a:r>
              <a:rPr lang="nl-NL" dirty="0" err="1">
                <a:latin typeface="Montserrat" pitchFamily="2" charset="77"/>
                <a:cs typeface="Poppins" pitchFamily="2" charset="77"/>
              </a:rPr>
              <a:t>bijbelboeken</a:t>
            </a:r>
            <a:endParaRPr lang="nl-NL" dirty="0">
              <a:latin typeface="Montserrat" pitchFamily="2" charset="77"/>
              <a:cs typeface="Poppins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Vertaling laat je kracht van de tekst ervaren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1187168" y="1646429"/>
            <a:ext cx="991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NBV 2004</a:t>
            </a:r>
          </a:p>
          <a:p>
            <a:endParaRPr lang="nl-NL" sz="3200" b="1" dirty="0">
              <a:solidFill>
                <a:srgbClr val="005262"/>
              </a:solidFill>
              <a:latin typeface="Montserrat" pitchFamily="2" charset="77"/>
              <a:cs typeface="Poppins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1148837" y="3023969"/>
            <a:ext cx="6613094" cy="295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Geliefd en veelgebruikt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Discussie, vragen, opmerkingen, suggesties tot verbetering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Plan voor een herziening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8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2FD4093C-B02E-47F5-AFE4-F58D0FFC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458" y="961128"/>
            <a:ext cx="8572918" cy="571527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DB0DBD-33DC-B245-B244-8E23E4850C8B}"/>
              </a:ext>
            </a:extLst>
          </p:cNvPr>
          <p:cNvSpPr/>
          <p:nvPr/>
        </p:nvSpPr>
        <p:spPr>
          <a:xfrm>
            <a:off x="285947" y="961534"/>
            <a:ext cx="4723934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6985C31B-58C0-1047-88C3-DAD5F2E4F67C}"/>
              </a:ext>
            </a:extLst>
          </p:cNvPr>
          <p:cNvSpPr/>
          <p:nvPr/>
        </p:nvSpPr>
        <p:spPr>
          <a:xfrm rot="10800000" flipH="1">
            <a:off x="4827109" y="961533"/>
            <a:ext cx="2542022" cy="5715278"/>
          </a:xfrm>
          <a:prstGeom prst="rtTriangle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745505-FC54-B141-9A72-D4AFF4A06517}"/>
              </a:ext>
            </a:extLst>
          </p:cNvPr>
          <p:cNvSpPr txBox="1"/>
          <p:nvPr/>
        </p:nvSpPr>
        <p:spPr>
          <a:xfrm>
            <a:off x="832300" y="1415192"/>
            <a:ext cx="591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Grote verbeterpunten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A52FAF-830E-FC48-98ED-028F7DF237B9}"/>
              </a:ext>
            </a:extLst>
          </p:cNvPr>
          <p:cNvSpPr txBox="1"/>
          <p:nvPr/>
        </p:nvSpPr>
        <p:spPr>
          <a:xfrm>
            <a:off x="832300" y="2282357"/>
            <a:ext cx="3923371" cy="336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Onnodige verschillen gelijktrekken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Sleutelwoorden in de tekst zichtbaar maken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Vertaalkeuzes moeten breed onderbouwd zijn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Geen onnodige invulling in de vertaling, iets opener</a:t>
            </a:r>
          </a:p>
        </p:txBody>
      </p:sp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DD8CA787-461C-5E4B-AE3B-542AED31D8C2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396D5C-987E-EC4A-BCA0-E89148539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4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ostuum, dragen, jasje&#10;&#10;Automatisch gegenereerde beschrijving">
            <a:extLst>
              <a:ext uri="{FF2B5EF4-FFF2-40B4-BE49-F238E27FC236}">
                <a16:creationId xmlns:a16="http://schemas.microsoft.com/office/drawing/2014/main" id="{BE255CDD-CF81-4D0F-97F1-FC73382E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418" y="965782"/>
            <a:ext cx="8573081" cy="571538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DB0DBD-33DC-B245-B244-8E23E4850C8B}"/>
              </a:ext>
            </a:extLst>
          </p:cNvPr>
          <p:cNvSpPr/>
          <p:nvPr/>
        </p:nvSpPr>
        <p:spPr>
          <a:xfrm>
            <a:off x="285947" y="961534"/>
            <a:ext cx="4723934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6985C31B-58C0-1047-88C3-DAD5F2E4F67C}"/>
              </a:ext>
            </a:extLst>
          </p:cNvPr>
          <p:cNvSpPr/>
          <p:nvPr/>
        </p:nvSpPr>
        <p:spPr>
          <a:xfrm rot="10800000" flipH="1">
            <a:off x="4827109" y="961533"/>
            <a:ext cx="2542022" cy="5715278"/>
          </a:xfrm>
          <a:prstGeom prst="rtTriangle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745505-FC54-B141-9A72-D4AFF4A06517}"/>
              </a:ext>
            </a:extLst>
          </p:cNvPr>
          <p:cNvSpPr txBox="1"/>
          <p:nvPr/>
        </p:nvSpPr>
        <p:spPr>
          <a:xfrm>
            <a:off x="832300" y="1415192"/>
            <a:ext cx="591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Eerbiedshoofdletters</a:t>
            </a:r>
            <a:endParaRPr lang="nl-NL" sz="3200" b="1" dirty="0">
              <a:solidFill>
                <a:srgbClr val="005262"/>
              </a:solidFill>
              <a:latin typeface="Montserrat" pitchFamily="2" charset="77"/>
              <a:cs typeface="Poppins" pitchFamily="2" charset="77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A52FAF-830E-FC48-98ED-028F7DF237B9}"/>
              </a:ext>
            </a:extLst>
          </p:cNvPr>
          <p:cNvSpPr txBox="1"/>
          <p:nvPr/>
        </p:nvSpPr>
        <p:spPr>
          <a:xfrm>
            <a:off x="832300" y="2282357"/>
            <a:ext cx="4591279" cy="336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Niet in de NBV, wél in de NBV21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In persoonlijke voornaamwoorden die verwijzen naar God, Jezus en de heilige Geest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Voor veel lezers belangrijk: passend blijk van eerbied voor God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Nog steeds gebruikelijk in Nederlands</a:t>
            </a:r>
          </a:p>
        </p:txBody>
      </p:sp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DD8CA787-461C-5E4B-AE3B-542AED31D8C2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396D5C-987E-EC4A-BCA0-E89148539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1187168" y="1646429"/>
            <a:ext cx="991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Terugkerende aandachtspunten in de NBV21</a:t>
            </a:r>
          </a:p>
          <a:p>
            <a:endParaRPr lang="nl-NL" sz="3200" b="1" dirty="0">
              <a:solidFill>
                <a:srgbClr val="005262"/>
              </a:solidFill>
              <a:latin typeface="Montserrat" pitchFamily="2" charset="77"/>
              <a:cs typeface="Poppins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1148837" y="3023969"/>
            <a:ext cx="6613094" cy="17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Kwaliteit van het Nederlands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Nieuwe inzichten verwerkt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6D136A1-9DA2-4684-9D64-6191AAC88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232" y="3273664"/>
            <a:ext cx="3840537" cy="25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1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B5053544-0BB7-41A4-8109-AF6BCD71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37" y="-11122"/>
            <a:ext cx="4431939" cy="295401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1187168" y="1646429"/>
            <a:ext cx="991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Werk aan de NBV21</a:t>
            </a:r>
          </a:p>
          <a:p>
            <a:endParaRPr lang="nl-NL" sz="3200" b="1" dirty="0">
              <a:solidFill>
                <a:srgbClr val="005262"/>
              </a:solidFill>
              <a:latin typeface="Montserrat" pitchFamily="2" charset="77"/>
              <a:cs typeface="Poppins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1148837" y="3023969"/>
            <a:ext cx="6613094" cy="295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2017-2020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9 vertalers: kenners van bronteksten en neerlandici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Alle opmerkingen meegewogen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Toetsing aan brontekst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ontserrat" pitchFamily="2" charset="77"/>
                <a:cs typeface="Poppins" pitchFamily="2" charset="77"/>
              </a:rPr>
              <a:t>Uitgangspunten van de NBV als kaders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Montserrat" pitchFamily="2" charset="77"/>
              <a:cs typeface="Poppins" pitchFamily="2" charset="77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7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g_powerpoint template_03  -  Alleen-lezen" id="{4D7D3954-BD69-4FB0-B8CF-B4BDDD4DD63E}" vid="{C79D6885-8F69-4E13-B0DC-EE358A1640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A4CA44A2A8D4295B9775279B39C2A" ma:contentTypeVersion="0" ma:contentTypeDescription="Create a new document." ma:contentTypeScope="" ma:versionID="dca7dfd8cfb953791987fac9705f4f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1B2084-DC49-4474-BEBF-77D3CB050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9C6057-7BF3-44EF-A5B0-92538AB0A1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53B1F-DE73-4AC0-A32E-91F9C344637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nbg_powerpoint template_03</Template>
  <TotalTime>0</TotalTime>
  <Words>805</Words>
  <Application>Microsoft Office PowerPoint</Application>
  <PresentationFormat>Breedbeeld</PresentationFormat>
  <Paragraphs>102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Montserrat</vt:lpstr>
      <vt:lpstr>Montserrat SemiBold</vt:lpstr>
      <vt:lpstr>Palatino Linotype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Abspoel | NBG</dc:creator>
  <cp:lastModifiedBy>Henriette Nieuwenhuis</cp:lastModifiedBy>
  <cp:revision>2</cp:revision>
  <dcterms:created xsi:type="dcterms:W3CDTF">2021-09-14T07:18:48Z</dcterms:created>
  <dcterms:modified xsi:type="dcterms:W3CDTF">2021-11-11T12:05:52Z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0x010100621A4CA44A2A8D4295B9775279B39C2A</vt:lpwstr>
  </property>
</Properties>
</file>